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512" r:id="rId3"/>
    <p:sldId id="517" r:id="rId4"/>
    <p:sldId id="513" r:id="rId5"/>
    <p:sldId id="524" r:id="rId6"/>
    <p:sldId id="514" r:id="rId7"/>
    <p:sldId id="525" r:id="rId8"/>
    <p:sldId id="527" r:id="rId9"/>
    <p:sldId id="526" r:id="rId10"/>
    <p:sldId id="528" r:id="rId11"/>
    <p:sldId id="516" r:id="rId12"/>
    <p:sldId id="519" r:id="rId13"/>
    <p:sldId id="529" r:id="rId14"/>
    <p:sldId id="530" r:id="rId15"/>
    <p:sldId id="531" r:id="rId16"/>
    <p:sldId id="544" r:id="rId17"/>
    <p:sldId id="361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A3FC60-FA99-9FAF-E786-73F86039E4C8}" name="Wei Wang" initials="WW" userId="078b5b7593a54e1e" providerId="Windows Live"/>
  <p188:author id="{1CCF0A7C-2D29-F624-FB78-9156CE2C7ED1}" name="余 旻晨" initials="余" userId="20d7003b021690f9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 Wang" initials="WW" lastIdx="1" clrIdx="0">
    <p:extLst>
      <p:ext uri="{19B8F6BF-5375-455C-9EA6-DF929625EA0E}">
        <p15:presenceInfo xmlns:p15="http://schemas.microsoft.com/office/powerpoint/2012/main" userId="078b5b7593a54e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5BB"/>
    <a:srgbClr val="5785BA"/>
    <a:srgbClr val="2359BE"/>
    <a:srgbClr val="0432FF"/>
    <a:srgbClr val="AC6436"/>
    <a:srgbClr val="4D4D4D"/>
    <a:srgbClr val="7E75A8"/>
    <a:srgbClr val="4E2D84"/>
    <a:srgbClr val="D9DAE9"/>
    <a:srgbClr val="B0A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1"/>
    <p:restoredTop sz="89520"/>
  </p:normalViewPr>
  <p:slideViewPr>
    <p:cSldViewPr snapToGrid="0" snapToObjects="1">
      <p:cViewPr>
        <p:scale>
          <a:sx n="168" d="100"/>
          <a:sy n="168" d="100"/>
        </p:scale>
        <p:origin x="1344" y="8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0C63-DA5F-704D-9FC8-112B1221C2A0}" type="datetimeFigureOut">
              <a:rPr kumimoji="1" lang="zh-CN" altLang="en-US" smtClean="0"/>
              <a:t>2025/11/5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93CA7-7176-A64E-97C0-7DF548FCDB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290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121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806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293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1260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Pre-define (e.g., collective comm.), diverse requirements &amp; patterns (existing primitives cannot adopt; streaming or )</a:t>
            </a:r>
          </a:p>
          <a:p>
            <a:r>
              <a:rPr kumimoji="1" lang="en-US" altLang="zh-CN" dirty="0"/>
              <a:t>An alternative is ad-hoc implementation using p2p communication. But clearly, not efficient and can be error-prone </a:t>
            </a:r>
          </a:p>
          <a:p>
            <a:r>
              <a:rPr kumimoji="1" lang="en-US" altLang="zh-CN" dirty="0"/>
              <a:t>What we want is out-of-box solutions, which should have two requirements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13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3558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907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138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19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970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971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5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33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3640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497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90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93CA7-7176-A64E-97C0-7DF548FCDB3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91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952C-7031-CD45-AD86-43AD519C0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DFDEE-6F96-8548-8BCC-E47E552E8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0F5A2-A73A-0C49-A08A-204E4154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03B5-11FC-494B-823F-9AFE8125C3D1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25BF8-BC63-7945-9D80-8B22E42A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CB958-FBF4-8A47-B75B-834EA622B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30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0282-3CE4-7242-9050-078A6BF9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996F6-EFA2-3E46-92F8-6F562A60D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4EE52-3D20-9A4F-9F1D-B52CC76C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D978-74B7-C946-A950-180E7E22826B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47FC4-C353-884C-AE6B-C974D1B5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BB00A-C10A-D140-8EC5-F50E2B1BD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7117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16C8D-6438-8D42-9DCE-31EA88D2A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ACDEA-9BDA-E644-B0F0-E520CFF5B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E2F63-D497-E844-BD5B-4F8CB1C4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A2537-C48F-0B4A-8ADF-2243D8511F89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B1E2C-85BB-DB49-80D4-D2C056CF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88FC8-C223-D542-9AB9-D43DA304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8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B83B-BF7D-3A48-A1AB-1A4E4C38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3CEB-954D-644E-BFC3-B9F543C4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95751-45AC-354A-8B56-BAA43AB10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CC4-243F-0147-BDBB-C0EF447A3D4A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7F73B-9E81-344C-A60A-ABFDE49A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F061B-E9E9-524A-8F9D-E777D94F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6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8B04-2EEA-FE43-AFC7-BB86BD30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88E48-5464-9640-927E-A086056E5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CF0B1-575D-FA49-9811-0348EE2E0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BF30C-6E3D-9F4A-BAA8-C5B52572F8FF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D7851-1DA8-AB45-873E-0F5D95AF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102A9-5234-1D4E-BBD3-3C8E6141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96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8C90-DFE3-6243-A803-FFDE9CFE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D632-97F6-E84E-B814-A768E1DAB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00879-8B13-B64B-8EA1-713274B56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798CE-2E44-3E41-B171-B1A9187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3BE3-F181-3B45-8C3D-799AC0019C21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A08A2-54C8-A84A-BBAF-005948C0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84427-E2C7-A248-B599-93322831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849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4B6F-F08A-864A-9B70-ACBDE0C1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C9607-14E2-E246-8B71-46272B96C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5BCB3-3A23-1E43-826F-356DA0AD5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B36D9-747E-1941-B01A-EF7660C07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2E9ED-38E6-A04C-9CB2-5C13669C7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8D423-C5E9-C845-9498-DA9EE991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3E28-C60B-6841-B059-20F8EC244D1B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8F895-82DB-F448-91A5-A2C47409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60D75-4D80-A743-90B1-C2FAE1CC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26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59AA-CA6E-734D-B3E5-0359576D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71DFB-B884-C840-9CAD-FBEB1A8C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40B1-0492-2444-9602-170E9484B6E4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2FC48-E42B-4E46-8F1A-E9E77904D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62890-7338-B044-B0FF-ADFAA791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781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6AA5C-C19B-0A4F-962B-B5A6EBA85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ACB99-56B0-2D43-85F9-8BF9A05F648A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9563C-7E8B-A74B-AD76-8D8C8A3C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9A7ED-4A5F-7F47-A8E2-C1482622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396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60F9D-E407-604F-9512-8AFE937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42531-F018-D845-8473-196530026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E3FEA-4D38-1245-A702-5890350D2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5C007-979D-094F-A7A7-9C3B5979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00E07-C566-AD47-89D2-6E1CA0843AAA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16F58-A1C3-5E48-AACC-9B5BDA1D4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96B8A-F20B-8740-838E-59655298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74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7979-13C0-7A46-8180-171B0E7B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EC7EDF-519C-1B40-83ED-CF2C8F04E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AFE53-9C49-6B4D-9746-384249F13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5B9CB-8D20-0C41-BEC6-52AEA73E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4C9DB-AE0E-1045-A582-997FE95550D7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9E3EA-3429-304E-9FF8-53A540B54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0113D-6AC8-094A-A15A-EDE2A815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14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CDEC7B-2745-8F41-A2B6-97D71E14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D07C8-69C5-A44D-8B3C-F64EAEC43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BB172-CBE1-8042-A3DB-8EAE84233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22EAC-8E35-7B44-97B9-0F3D47BDADBB}" type="datetime1">
              <a:rPr kumimoji="1" lang="en-US" altLang="zh-CN" smtClean="0"/>
              <a:t>11/5/25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A4F79-E2F6-7145-8A94-FFA6AE21C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6E5F1-035B-B346-9A3D-B2D3AF0E3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59325-9178-5B44-8D29-82DFD3668C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19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yuminchen@cuhk.edu.c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2DD6-F821-D445-BD82-22225F810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8615"/>
            <a:ext cx="10515600" cy="238646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4400" dirty="0">
                <a:ea typeface="Helvetica Neue" panose="02000503000000020004" pitchFamily="2" charset="0"/>
                <a:cs typeface="Helvetica Neue" panose="02000503000000020004" pitchFamily="2" charset="0"/>
              </a:rPr>
              <a:t>Cloud Platforms in the Era of Generative AI: Current Trends and Open Challenges</a:t>
            </a:r>
            <a:endParaRPr kumimoji="1" lang="zh-CN" altLang="en-US" sz="4400" dirty="0">
              <a:cs typeface="Helvetica Neue" panose="02000503000000020004" pitchFamily="2" charset="0"/>
            </a:endParaRPr>
          </a:p>
        </p:txBody>
      </p:sp>
      <p:cxnSp>
        <p:nvCxnSpPr>
          <p:cNvPr id="6" name="直线连接符 15">
            <a:extLst>
              <a:ext uri="{FF2B5EF4-FFF2-40B4-BE49-F238E27FC236}">
                <a16:creationId xmlns:a16="http://schemas.microsoft.com/office/drawing/2014/main" id="{1744C8D9-F971-AD49-BFF6-280B5BA5C204}"/>
              </a:ext>
            </a:extLst>
          </p:cNvPr>
          <p:cNvCxnSpPr>
            <a:cxnSpLocks/>
          </p:cNvCxnSpPr>
          <p:nvPr/>
        </p:nvCxnSpPr>
        <p:spPr>
          <a:xfrm>
            <a:off x="838200" y="3459066"/>
            <a:ext cx="105156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B2790-8165-6643-B334-7BB45FB9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D835075-A7D9-A2F7-9C19-3A4D9103175D}"/>
              </a:ext>
            </a:extLst>
          </p:cNvPr>
          <p:cNvSpPr txBox="1">
            <a:spLocks/>
          </p:cNvSpPr>
          <p:nvPr/>
        </p:nvSpPr>
        <p:spPr>
          <a:xfrm>
            <a:off x="838200" y="3770313"/>
            <a:ext cx="10045390" cy="2418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Minchen Yu</a:t>
            </a:r>
          </a:p>
          <a:p>
            <a:pPr algn="l"/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School of Data Science</a:t>
            </a:r>
          </a:p>
          <a:p>
            <a:pPr algn="l"/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Chinese University of Hong Kong, Shenzhen</a:t>
            </a:r>
          </a:p>
          <a:p>
            <a:pPr algn="l"/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November 2025</a:t>
            </a:r>
          </a:p>
        </p:txBody>
      </p:sp>
      <p:pic>
        <p:nvPicPr>
          <p:cNvPr id="9" name="图片 8" descr="文本&#10;&#10;中度可信度描述已自动生成">
            <a:extLst>
              <a:ext uri="{FF2B5EF4-FFF2-40B4-BE49-F238E27FC236}">
                <a16:creationId xmlns:a16="http://schemas.microsoft.com/office/drawing/2014/main" id="{ADB73A6C-2C6D-05BA-36D8-FCB38F3A7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270" y="3783053"/>
            <a:ext cx="4108140" cy="28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2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9">
            <a:extLst>
              <a:ext uri="{FF2B5EF4-FFF2-40B4-BE49-F238E27FC236}">
                <a16:creationId xmlns:a16="http://schemas.microsoft.com/office/drawing/2014/main" id="{019E4B53-F361-CAF1-F72A-212327AC58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1117" y="571243"/>
            <a:ext cx="5785107" cy="5785107"/>
          </a:xfrm>
          <a:prstGeom prst="rect">
            <a:avLst/>
          </a:prstGeom>
        </p:spPr>
      </p:pic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990607" y="1598209"/>
            <a:ext cx="4683085" cy="2560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Helvetica Neue Light" panose="02000403000000020004" pitchFamily="2" charset="0"/>
              </a:rPr>
              <a:t>Open system challenges for modular paradigm</a:t>
            </a:r>
          </a:p>
          <a:p>
            <a:endParaRPr kumimoji="1" lang="en-US" altLang="zh-CN" dirty="0">
              <a:latin typeface="Helvetica Neue Light" panose="02000403000000020004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4B85137-EEF8-4773-9163-745998B124FD}"/>
              </a:ext>
            </a:extLst>
          </p:cNvPr>
          <p:cNvSpPr txBox="1">
            <a:spLocks/>
          </p:cNvSpPr>
          <p:nvPr/>
        </p:nvSpPr>
        <p:spPr>
          <a:xfrm>
            <a:off x="990601" y="1981076"/>
            <a:ext cx="7159486" cy="3942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" name="Straight Connector 20">
            <a:extLst>
              <a:ext uri="{FF2B5EF4-FFF2-40B4-BE49-F238E27FC236}">
                <a16:creationId xmlns:a16="http://schemas.microsoft.com/office/drawing/2014/main" id="{19C104D8-B039-0189-C35D-DF524F59B5B8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6177692" y="1690688"/>
            <a:ext cx="0" cy="38798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nut 2">
            <a:extLst>
              <a:ext uri="{FF2B5EF4-FFF2-40B4-BE49-F238E27FC236}">
                <a16:creationId xmlns:a16="http://schemas.microsoft.com/office/drawing/2014/main" id="{3345B30A-05D8-05BC-2FCC-56278FB38FDD}"/>
              </a:ext>
            </a:extLst>
          </p:cNvPr>
          <p:cNvSpPr/>
          <p:nvPr/>
        </p:nvSpPr>
        <p:spPr>
          <a:xfrm>
            <a:off x="5673692" y="682688"/>
            <a:ext cx="1008000" cy="1008000"/>
          </a:xfrm>
          <a:prstGeom prst="donut">
            <a:avLst>
              <a:gd name="adj" fmla="val 7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C1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A00F728-46DB-4B51-65F3-91FC738FFF17}"/>
              </a:ext>
            </a:extLst>
          </p:cNvPr>
          <p:cNvSpPr/>
          <p:nvPr/>
        </p:nvSpPr>
        <p:spPr>
          <a:xfrm>
            <a:off x="5673692" y="2078672"/>
            <a:ext cx="1008000" cy="1008000"/>
          </a:xfrm>
          <a:prstGeom prst="donut">
            <a:avLst>
              <a:gd name="adj" fmla="val 7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C2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Donut 10">
            <a:extLst>
              <a:ext uri="{FF2B5EF4-FFF2-40B4-BE49-F238E27FC236}">
                <a16:creationId xmlns:a16="http://schemas.microsoft.com/office/drawing/2014/main" id="{00A4FC3E-80B3-328A-9106-363AB90C47CA}"/>
              </a:ext>
            </a:extLst>
          </p:cNvPr>
          <p:cNvSpPr/>
          <p:nvPr/>
        </p:nvSpPr>
        <p:spPr>
          <a:xfrm>
            <a:off x="5673692" y="3474656"/>
            <a:ext cx="1008000" cy="1008000"/>
          </a:xfrm>
          <a:prstGeom prst="donut">
            <a:avLst>
              <a:gd name="adj" fmla="val 7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C3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Donut 11">
            <a:extLst>
              <a:ext uri="{FF2B5EF4-FFF2-40B4-BE49-F238E27FC236}">
                <a16:creationId xmlns:a16="http://schemas.microsoft.com/office/drawing/2014/main" id="{EBD14D41-548D-CF4B-108E-FE248F292A61}"/>
              </a:ext>
            </a:extLst>
          </p:cNvPr>
          <p:cNvSpPr/>
          <p:nvPr/>
        </p:nvSpPr>
        <p:spPr>
          <a:xfrm>
            <a:off x="5673692" y="4870640"/>
            <a:ext cx="1008000" cy="1008000"/>
          </a:xfrm>
          <a:prstGeom prst="donut">
            <a:avLst>
              <a:gd name="adj" fmla="val 7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600" b="1" dirty="0">
                <a:solidFill>
                  <a:srgbClr val="002060"/>
                </a:solidFill>
              </a:rPr>
              <a:t>C4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8083DA6F-F92F-7950-0B77-216A7AE17984}"/>
              </a:ext>
            </a:extLst>
          </p:cNvPr>
          <p:cNvSpPr txBox="1"/>
          <p:nvPr/>
        </p:nvSpPr>
        <p:spPr>
          <a:xfrm>
            <a:off x="6820628" y="767358"/>
            <a:ext cx="470080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Commands &amp; APIs &amp;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users deploy modular AI applications with simple, expressive interfaces?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8F7895F-34B1-5554-DC20-DF5D2130EF6D}"/>
              </a:ext>
            </a:extLst>
          </p:cNvPr>
          <p:cNvSpPr txBox="1"/>
          <p:nvPr/>
        </p:nvSpPr>
        <p:spPr>
          <a:xfrm>
            <a:off x="6820628" y="2121007"/>
            <a:ext cx="4756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Cluster Management &amp; Scheduling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to manage the cloud for high resource efficiency and scalability?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6CBCDF8E-F39E-5308-67EB-169C0CDF7B88}"/>
              </a:ext>
            </a:extLst>
          </p:cNvPr>
          <p:cNvSpPr txBox="1"/>
          <p:nvPr/>
        </p:nvSpPr>
        <p:spPr>
          <a:xfrm>
            <a:off x="6820628" y="3516991"/>
            <a:ext cx="4700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modules communicate efficiently with others across scales?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C358D418-754B-7C5E-F127-17904C40F627}"/>
              </a:ext>
            </a:extLst>
          </p:cNvPr>
          <p:cNvSpPr txBox="1"/>
          <p:nvPr/>
        </p:nvSpPr>
        <p:spPr>
          <a:xfrm>
            <a:off x="6815755" y="4912975"/>
            <a:ext cx="4944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Compiler &amp; </a:t>
            </a:r>
            <a:r>
              <a:rPr lang="en-US" altLang="zh-CN" sz="2000" b="1" dirty="0"/>
              <a:t>Execution Runtime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to achieve efficient execution across heterogeneous hardware?</a:t>
            </a:r>
          </a:p>
        </p:txBody>
      </p:sp>
      <p:cxnSp>
        <p:nvCxnSpPr>
          <p:cNvPr id="13" name="Straight Connector 24">
            <a:extLst>
              <a:ext uri="{FF2B5EF4-FFF2-40B4-BE49-F238E27FC236}">
                <a16:creationId xmlns:a16="http://schemas.microsoft.com/office/drawing/2014/main" id="{851FDCE6-AEC5-699A-1D13-781030A45A8C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6177692" y="3086672"/>
            <a:ext cx="0" cy="38798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7">
            <a:extLst>
              <a:ext uri="{FF2B5EF4-FFF2-40B4-BE49-F238E27FC236}">
                <a16:creationId xmlns:a16="http://schemas.microsoft.com/office/drawing/2014/main" id="{0F140C4B-FC52-A5D2-9F86-5C8A01A86F1F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6177692" y="4482656"/>
            <a:ext cx="0" cy="38798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A135E6C-858E-F271-C9AA-0C75A27FFBB8}"/>
              </a:ext>
            </a:extLst>
          </p:cNvPr>
          <p:cNvSpPr txBox="1"/>
          <p:nvPr/>
        </p:nvSpPr>
        <p:spPr>
          <a:xfrm>
            <a:off x="987165" y="3465784"/>
            <a:ext cx="2408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2359BE"/>
                </a:solidFill>
                <a:latin typeface="Helvetica Neue Light" panose="02000403000000020004" pitchFamily="2" charset="0"/>
                <a:ea typeface="+mj-ea"/>
                <a:cs typeface="+mj-cs"/>
              </a:rPr>
              <a:t>—the 4 C’s</a:t>
            </a:r>
            <a:endParaRPr kumimoji="1" lang="zh-CN" altLang="en-US" sz="3600" dirty="0">
              <a:solidFill>
                <a:srgbClr val="2359BE"/>
              </a:solidFill>
              <a:latin typeface="Helvetica Neue Light" panose="020004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4588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zh-CN" sz="4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C1: Commands &amp; APIs &amp; Abstraction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D1B5896-02E9-302E-217E-F0D382FBDF1E}"/>
              </a:ext>
            </a:extLst>
          </p:cNvPr>
          <p:cNvSpPr txBox="1">
            <a:spLocks/>
          </p:cNvSpPr>
          <p:nvPr/>
        </p:nvSpPr>
        <p:spPr>
          <a:xfrm>
            <a:off x="558209" y="2438650"/>
            <a:ext cx="6581955" cy="1711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Two approaches in current AI cloud platforms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Explicit resource provisioning and management 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Service endpoints for entire models/applications</a:t>
            </a:r>
            <a:endParaRPr lang="en-US" altLang="zh-CN" sz="1500" dirty="0"/>
          </a:p>
          <a:p>
            <a:pPr marL="0"/>
            <a:endParaRPr lang="en-US" altLang="zh-CN" sz="15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0859325-9178-5B44-8D29-82DFD3668C15}" type="slidenum"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0E9B7E2-14B3-43A3-0D05-F2D6CEFE16CF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10515600" cy="400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CCFA2814-FE7E-2AA8-28C8-1A387EDB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253" y="2558752"/>
            <a:ext cx="3684146" cy="1793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090406E-C05A-44F3-DD9A-B20CECC00E59}"/>
              </a:ext>
            </a:extLst>
          </p:cNvPr>
          <p:cNvSpPr txBox="1">
            <a:spLocks/>
          </p:cNvSpPr>
          <p:nvPr/>
        </p:nvSpPr>
        <p:spPr>
          <a:xfrm>
            <a:off x="558209" y="4233979"/>
            <a:ext cx="10795591" cy="248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Desired properties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High level: </a:t>
            </a: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Specify the “what” (e.g., performance goals), let systems configure the “how” (e.g., resource allocation)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Fine granularity</a:t>
            </a: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: </a:t>
            </a: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Support fine-grained, module-level semantics 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Rich dataflow specifications: </a:t>
            </a: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Express complex, dynamic data dependencies</a:t>
            </a:r>
          </a:p>
          <a:p>
            <a:endParaRPr lang="en-US" altLang="zh-CN" sz="1500" dirty="0"/>
          </a:p>
          <a:p>
            <a:pPr marL="0"/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18502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44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46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1115568" y="545063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zh-CN" sz="4000" kern="12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C2: Cluster Management &amp; Scheduling</a:t>
            </a:r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BA3AB31-D0B9-3ACE-114E-53CD67FB8116}"/>
              </a:ext>
            </a:extLst>
          </p:cNvPr>
          <p:cNvSpPr txBox="1">
            <a:spLocks/>
          </p:cNvSpPr>
          <p:nvPr/>
        </p:nvSpPr>
        <p:spPr>
          <a:xfrm>
            <a:off x="558209" y="2527614"/>
            <a:ext cx="5943599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Logical decomposition, physical composition</a:t>
            </a: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High resource efficiency through dynamic placement and task packing</a:t>
            </a:r>
          </a:p>
          <a:p>
            <a:pPr marL="114300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Fine-grained scaling</a:t>
            </a: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Precise, per-module scale-up and -down</a:t>
            </a:r>
          </a:p>
          <a:p>
            <a:pPr marL="114300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Multi-tenancy</a:t>
            </a: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Efficient resource sharing</a:t>
            </a: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Fault isolation and handling </a:t>
            </a:r>
          </a:p>
          <a:p>
            <a:pPr lvl="1"/>
            <a:endParaRPr lang="en-US" altLang="zh-CN" sz="22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0859325-9178-5B44-8D29-82DFD3668C15}" type="slidenum">
              <a:rPr kumimoji="1"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kumimoji="1" lang="en-US" altLang="zh-C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0E9B7E2-14B3-43A3-0D05-F2D6CEFE16CF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10515600" cy="400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3034F366-9198-CD53-5B85-9C70B669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27" y="2703224"/>
            <a:ext cx="4705743" cy="2815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7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zh-CN" sz="4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C3: Communication</a:t>
            </a:r>
            <a:endParaRPr kumimoji="1" lang="zh-CN" altLang="en-US" sz="4000" dirty="0">
              <a:latin typeface="Helvetica Neue Light" panose="02000403000000020004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0859325-9178-5B44-8D29-82DFD3668C15}" type="slidenum"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0E9B7E2-14B3-43A3-0D05-F2D6CEFE16CF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10515600" cy="400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9598DB9-15DF-B458-1EB4-7CFABE539A87}"/>
              </a:ext>
            </a:extLst>
          </p:cNvPr>
          <p:cNvSpPr txBox="1">
            <a:spLocks/>
          </p:cNvSpPr>
          <p:nvPr/>
        </p:nvSpPr>
        <p:spPr>
          <a:xfrm>
            <a:off x="566928" y="3755274"/>
            <a:ext cx="10515600" cy="2432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Requirements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Extensibility: </a:t>
            </a: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Easily support new communication patterns for cross-module interactions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Fast communication: </a:t>
            </a: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Automatic optimizations such as topology-aware routing, load balancing, etc.</a:t>
            </a:r>
          </a:p>
          <a:p>
            <a:pPr lvl="1"/>
            <a:endParaRPr lang="en-US" altLang="zh-CN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DB815B-D8EF-17AF-24E8-2C0832BF6133}"/>
              </a:ext>
            </a:extLst>
          </p:cNvPr>
          <p:cNvSpPr txBox="1">
            <a:spLocks/>
          </p:cNvSpPr>
          <p:nvPr/>
        </p:nvSpPr>
        <p:spPr>
          <a:xfrm>
            <a:off x="558207" y="2499015"/>
            <a:ext cx="7960953" cy="1521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Modular paradigm increases communication complexity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Pre-defined primitives vs. diverse interaction patterns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altLang="zh-CN" sz="1500" dirty="0"/>
          </a:p>
          <a:p>
            <a:pPr marL="0" indent="0">
              <a:buNone/>
            </a:pPr>
            <a:endParaRPr lang="en-US" altLang="zh-CN" sz="1500" dirty="0"/>
          </a:p>
        </p:txBody>
      </p:sp>
      <p:pic>
        <p:nvPicPr>
          <p:cNvPr id="13" name="图片 12" descr="卡通人物&#10;&#10;中度可信度描述已自动生成">
            <a:extLst>
              <a:ext uri="{FF2B5EF4-FFF2-40B4-BE49-F238E27FC236}">
                <a16:creationId xmlns:a16="http://schemas.microsoft.com/office/drawing/2014/main" id="{47968523-8194-94E1-DD01-F6704C5E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829" y="2591790"/>
            <a:ext cx="1868848" cy="11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3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zh-CN" sz="4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C4: Compiler &amp; Execution Runtime</a:t>
            </a:r>
            <a:endParaRPr kumimoji="1" lang="zh-CN" altLang="en-US" sz="4000" dirty="0">
              <a:latin typeface="Helvetica Neue Light" panose="02000403000000020004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0859325-9178-5B44-8D29-82DFD3668C15}" type="slidenum"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0E9B7E2-14B3-43A3-0D05-F2D6CEFE16CF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10515600" cy="400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1F9E8CA-552F-3844-18C0-883424F485D1}"/>
              </a:ext>
            </a:extLst>
          </p:cNvPr>
          <p:cNvSpPr txBox="1">
            <a:spLocks/>
          </p:cNvSpPr>
          <p:nvPr/>
        </p:nvSpPr>
        <p:spPr>
          <a:xfrm>
            <a:off x="558210" y="2527614"/>
            <a:ext cx="5902842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Transparency</a:t>
            </a: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Seamless execution across a variety of heterogeneous hardware</a:t>
            </a:r>
          </a:p>
          <a:p>
            <a:pPr marL="114300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Minimal overhead</a:t>
            </a: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Low startup latency</a:t>
            </a:r>
          </a:p>
          <a:p>
            <a:pPr lvl="1"/>
            <a:r>
              <a:rPr lang="en-US" altLang="zh-CN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Rapid scaling up (down) and efficient migration</a:t>
            </a:r>
          </a:p>
          <a:p>
            <a:pPr marL="114300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Isolation</a:t>
            </a: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Multiple levels of isolation to suit different scenarios</a:t>
            </a:r>
          </a:p>
          <a:p>
            <a:pPr lvl="1"/>
            <a:endParaRPr lang="en-US" altLang="zh-CN" sz="2200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841D3C2-BE6C-8B86-0AD5-C02695D84EEC}"/>
              </a:ext>
            </a:extLst>
          </p:cNvPr>
          <p:cNvGrpSpPr/>
          <p:nvPr/>
        </p:nvGrpSpPr>
        <p:grpSpPr>
          <a:xfrm>
            <a:off x="7137993" y="2527614"/>
            <a:ext cx="3925942" cy="3358792"/>
            <a:chOff x="7283077" y="2502096"/>
            <a:chExt cx="3925942" cy="3358792"/>
          </a:xfrm>
        </p:grpSpPr>
        <p:pic>
          <p:nvPicPr>
            <p:cNvPr id="14" name="图片 13" descr="图片包含 图标&#10;&#10;描述已自动生成">
              <a:extLst>
                <a:ext uri="{FF2B5EF4-FFF2-40B4-BE49-F238E27FC236}">
                  <a16:creationId xmlns:a16="http://schemas.microsoft.com/office/drawing/2014/main" id="{5FE99D9B-E3A0-E234-8FDE-CED12B1E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0300" y="2502096"/>
              <a:ext cx="1557483" cy="1452740"/>
            </a:xfrm>
            <a:prstGeom prst="rect">
              <a:avLst/>
            </a:prstGeom>
          </p:spPr>
        </p:pic>
        <p:pic>
          <p:nvPicPr>
            <p:cNvPr id="16" name="图片 15" descr="图标&#10;&#10;描述已自动生成">
              <a:extLst>
                <a:ext uri="{FF2B5EF4-FFF2-40B4-BE49-F238E27FC236}">
                  <a16:creationId xmlns:a16="http://schemas.microsoft.com/office/drawing/2014/main" id="{FAFFA5FB-3DA4-A190-4344-2681C251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67599" y="4382744"/>
              <a:ext cx="1441420" cy="1478144"/>
            </a:xfrm>
            <a:prstGeom prst="rect">
              <a:avLst/>
            </a:prstGeom>
          </p:spPr>
        </p:pic>
        <p:pic>
          <p:nvPicPr>
            <p:cNvPr id="18" name="图片 17" descr="黑白色的标志&#10;&#10;中度可信度描述已自动生成">
              <a:extLst>
                <a:ext uri="{FF2B5EF4-FFF2-40B4-BE49-F238E27FC236}">
                  <a16:creationId xmlns:a16="http://schemas.microsoft.com/office/drawing/2014/main" id="{75BB78EA-9EC9-7EC1-78DB-EF8FACDE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3077" y="4393996"/>
              <a:ext cx="1539599" cy="1459272"/>
            </a:xfrm>
            <a:prstGeom prst="rect">
              <a:avLst/>
            </a:prstGeom>
          </p:spPr>
        </p:pic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121C3084-54AD-43E0-C247-5E35FDE8C92D}"/>
                </a:ext>
              </a:extLst>
            </p:cNvPr>
            <p:cNvSpPr/>
            <p:nvPr/>
          </p:nvSpPr>
          <p:spPr>
            <a:xfrm>
              <a:off x="8742688" y="4127968"/>
              <a:ext cx="1097280" cy="480060"/>
            </a:xfrm>
            <a:prstGeom prst="roundRect">
              <a:avLst/>
            </a:prstGeom>
            <a:solidFill>
              <a:srgbClr val="578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Runtime</a:t>
              </a:r>
              <a:endParaRPr kumimoji="1" lang="zh-CN" altLang="en-US" dirty="0"/>
            </a:p>
          </p:txBody>
        </p:sp>
        <p:cxnSp>
          <p:nvCxnSpPr>
            <p:cNvPr id="58" name="Straight Connector 51">
              <a:extLst>
                <a:ext uri="{FF2B5EF4-FFF2-40B4-BE49-F238E27FC236}">
                  <a16:creationId xmlns:a16="http://schemas.microsoft.com/office/drawing/2014/main" id="{2AA99F70-6B7A-38CA-8CC1-CC2981FB3990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9291328" y="3917079"/>
              <a:ext cx="0" cy="210889"/>
            </a:xfrm>
            <a:prstGeom prst="line">
              <a:avLst/>
            </a:prstGeom>
            <a:ln w="19050" cap="flat">
              <a:solidFill>
                <a:srgbClr val="5785BB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1">
              <a:extLst>
                <a:ext uri="{FF2B5EF4-FFF2-40B4-BE49-F238E27FC236}">
                  <a16:creationId xmlns:a16="http://schemas.microsoft.com/office/drawing/2014/main" id="{50259B7F-36EA-BDFE-47C0-9AA6783EF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4346" y="4608028"/>
              <a:ext cx="336314" cy="249809"/>
            </a:xfrm>
            <a:prstGeom prst="line">
              <a:avLst/>
            </a:prstGeom>
            <a:ln w="19050" cap="flat">
              <a:solidFill>
                <a:srgbClr val="5785BB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51">
              <a:extLst>
                <a:ext uri="{FF2B5EF4-FFF2-40B4-BE49-F238E27FC236}">
                  <a16:creationId xmlns:a16="http://schemas.microsoft.com/office/drawing/2014/main" id="{F5757CDF-A10D-21FA-FD85-C8A64593228B}"/>
                </a:ext>
              </a:extLst>
            </p:cNvPr>
            <p:cNvCxnSpPr>
              <a:cxnSpLocks/>
            </p:cNvCxnSpPr>
            <p:nvPr/>
          </p:nvCxnSpPr>
          <p:spPr>
            <a:xfrm>
              <a:off x="9540524" y="4602197"/>
              <a:ext cx="311102" cy="238567"/>
            </a:xfrm>
            <a:prstGeom prst="line">
              <a:avLst/>
            </a:prstGeom>
            <a:ln w="19050" cap="flat">
              <a:solidFill>
                <a:srgbClr val="5785BB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25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6248400" y="365125"/>
            <a:ext cx="4838700" cy="1952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zh-CN" kern="12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Benefits for Stakeholders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Graphic 30" descr="Cloud Computing">
            <a:extLst>
              <a:ext uri="{FF2B5EF4-FFF2-40B4-BE49-F238E27FC236}">
                <a16:creationId xmlns:a16="http://schemas.microsoft.com/office/drawing/2014/main" id="{26EDF88F-72F7-ED22-F6EF-F40C1E9D4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1F9E8CA-552F-3844-18C0-883424F485D1}"/>
              </a:ext>
            </a:extLst>
          </p:cNvPr>
          <p:cNvSpPr txBox="1">
            <a:spLocks/>
          </p:cNvSpPr>
          <p:nvPr/>
        </p:nvSpPr>
        <p:spPr>
          <a:xfrm>
            <a:off x="6258687" y="2490714"/>
            <a:ext cx="5105398" cy="3679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/>
            <a:r>
              <a:rPr lang="en-US" altLang="zh-CN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AI cloud users </a:t>
            </a: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(e.g., developers)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Simplify modular deployment of AI applications at scale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Easily navigate various tradeoffs across latency, throughput, cost, etc.</a:t>
            </a:r>
          </a:p>
          <a:p>
            <a:pPr marL="114300"/>
            <a:r>
              <a:rPr lang="en-US" altLang="zh-CN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Cloud providers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resource efficiency and scalability</a:t>
            </a:r>
          </a:p>
          <a:p>
            <a:pPr lvl="1"/>
            <a:endParaRPr lang="en-US" altLang="zh-CN" sz="2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0859325-9178-5B44-8D29-82DFD3668C15}" type="slidenum">
              <a:rPr lang="en-US" altLang="zh-CN" smtClean="0"/>
              <a:pPr>
                <a:spcAft>
                  <a:spcPts val="600"/>
                </a:spcAft>
                <a:defRPr/>
              </a:pPr>
              <a:t>15</a:t>
            </a:fld>
            <a:endParaRPr lang="en-US" altLang="zh-CN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0E9B7E2-14B3-43A3-0D05-F2D6CEFE16CF}"/>
              </a:ext>
            </a:extLst>
          </p:cNvPr>
          <p:cNvSpPr txBox="1">
            <a:spLocks/>
          </p:cNvSpPr>
          <p:nvPr/>
        </p:nvSpPr>
        <p:spPr>
          <a:xfrm>
            <a:off x="990601" y="1978025"/>
            <a:ext cx="10515600" cy="400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17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ashboard of a car">
            <a:extLst>
              <a:ext uri="{FF2B5EF4-FFF2-40B4-BE49-F238E27FC236}">
                <a16:creationId xmlns:a16="http://schemas.microsoft.com/office/drawing/2014/main" id="{895736F7-972A-9CAF-1991-BD6C5EB12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53CEBA-F2EA-33FB-69C1-E8596E9A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Light" panose="020B0403020202020204" pitchFamily="34" charset="0"/>
                <a:ea typeface="PingFang TC Light" panose="020B0300000000000000" pitchFamily="34" charset="-120"/>
              </a:rPr>
              <a:t>Concluding Remarks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52640-C2EC-1400-FF46-15069700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Advancements at the </a:t>
            </a:r>
            <a:r>
              <a:rPr lang="en-US" altLang="zh-CN" sz="2200" dirty="0">
                <a:solidFill>
                  <a:srgbClr val="FFFF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model, application, and infrastructure layers </a:t>
            </a:r>
            <a:r>
              <a:rPr lang="en-US" altLang="zh-CN" sz="2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are driving a </a:t>
            </a:r>
            <a:r>
              <a:rPr lang="en-US" altLang="zh-CN" sz="2200" dirty="0">
                <a:solidFill>
                  <a:srgbClr val="FFFF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modular design paradigm </a:t>
            </a:r>
            <a:r>
              <a:rPr lang="en-US" altLang="zh-CN" sz="2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for AI cloud platforms</a:t>
            </a:r>
          </a:p>
          <a:p>
            <a:pPr marL="457200" lvl="1">
              <a:lnSpc>
                <a:spcPct val="11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Open challenges across the system stack (</a:t>
            </a:r>
            <a:r>
              <a:rPr lang="en-US" altLang="zh-CN" sz="2200" dirty="0">
                <a:solidFill>
                  <a:srgbClr val="FFFF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the 4 C’s</a:t>
            </a:r>
            <a:r>
              <a:rPr lang="en-US" altLang="zh-CN" sz="2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  <a:p>
            <a:pPr marL="457200" lvl="1">
              <a:lnSpc>
                <a:spcPct val="11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Benefits for various stakeholders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Acknowledgement</a:t>
            </a:r>
          </a:p>
          <a:p>
            <a:pPr marL="457200" lvl="1">
              <a:lnSpc>
                <a:spcPct val="1100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Prof. Wei Wang, Prof. Yue Cheng, Prof. Hong Xu, </a:t>
            </a:r>
            <a:r>
              <a:rPr lang="en-US" altLang="zh-CN" sz="22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Yizhou</a:t>
            </a:r>
            <a:r>
              <a:rPr lang="en-US" altLang="zh-CN" sz="2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Shan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1043-A71C-B16F-436E-49ACE437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536" y="6356350"/>
            <a:ext cx="24871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08801-0ADD-1943-833D-0B685EF03C2C}" type="slidenum">
              <a:rPr kumimoji="1" lang="zh-CN" alt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7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094F2-612A-E64C-897C-5FD527F4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Thoughts?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EDFB0-DDF0-424A-8704-7709AC011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yuminchen@cuhk.edu.cn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图片 4" descr="文本&#10;&#10;中度可信度描述已自动生成">
            <a:extLst>
              <a:ext uri="{FF2B5EF4-FFF2-40B4-BE49-F238E27FC236}">
                <a16:creationId xmlns:a16="http://schemas.microsoft.com/office/drawing/2014/main" id="{2BDF302A-0BB3-2B96-BB0E-F21BED34C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6049"/>
            <a:ext cx="5326074" cy="3763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CC104-8C42-7248-8438-6BB7027A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8753EE-7DBF-46A5-8F7D-F18EBC81EE51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Cloud Platforms for Generative AI</a:t>
            </a:r>
            <a:endParaRPr kumimoji="1" lang="zh-CN" altLang="en-US" dirty="0">
              <a:latin typeface="Helvetica Neue Light" panose="02000403000000020004" pitchFamily="2" charset="0"/>
            </a:endParaRP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C50F78-026B-1842-9C93-7D7F2B2FC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130871" cy="405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Generative AI applications</a:t>
            </a:r>
          </a:p>
          <a:p>
            <a:pPr lvl="1"/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Agents and autonomous systems backed by LLMs</a:t>
            </a:r>
          </a:p>
          <a:p>
            <a:pPr lvl="1"/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Image and video generation</a:t>
            </a:r>
          </a:p>
          <a:p>
            <a:pPr marL="457200" lvl="1" indent="0">
              <a:buNone/>
            </a:pPr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rise of AI cloud platforms</a:t>
            </a:r>
          </a:p>
          <a:p>
            <a:pPr lvl="1"/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Datacenters equipped with AI accelerators</a:t>
            </a:r>
          </a:p>
          <a:p>
            <a:pPr lvl="1"/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Managed AI services (e.g., inference endpoints)</a:t>
            </a:r>
          </a:p>
          <a:p>
            <a:pPr marL="0" indent="0"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12D238-7AB0-31D2-627B-28C505F0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15" y="4978540"/>
            <a:ext cx="1806649" cy="9033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E90971-3C9C-1E3F-AAC4-E1F46F0E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450" y="5039778"/>
            <a:ext cx="1519496" cy="759748"/>
          </a:xfrm>
          <a:prstGeom prst="rect">
            <a:avLst/>
          </a:prstGeom>
        </p:spPr>
      </p:pic>
      <p:pic>
        <p:nvPicPr>
          <p:cNvPr id="1028" name="Picture 4" descr="Explore Active Security for Your Data in Amazon Bedrock | DS">
            <a:extLst>
              <a:ext uri="{FF2B5EF4-FFF2-40B4-BE49-F238E27FC236}">
                <a16:creationId xmlns:a16="http://schemas.microsoft.com/office/drawing/2014/main" id="{53CA84CC-574C-6B6A-3818-6CB25759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65" y="4949234"/>
            <a:ext cx="1269259" cy="94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手机屏幕截图&#10;&#10;描述已自动生成">
            <a:extLst>
              <a:ext uri="{FF2B5EF4-FFF2-40B4-BE49-F238E27FC236}">
                <a16:creationId xmlns:a16="http://schemas.microsoft.com/office/drawing/2014/main" id="{EE08E484-C700-E2A6-4581-951CADF80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1825625"/>
            <a:ext cx="2741218" cy="411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488052" y="1296696"/>
            <a:ext cx="3202309" cy="4022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zh-CN" kern="1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Goals for </a:t>
            </a:r>
          </a:p>
          <a:p>
            <a:pPr>
              <a:spcAft>
                <a:spcPts val="600"/>
              </a:spcAft>
            </a:pPr>
            <a:r>
              <a:rPr kumimoji="1" lang="en-US" altLang="zh-CN" kern="12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AI Cloud Platforms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03EA61-0EAE-0314-CEC2-059050DFCA96}"/>
              </a:ext>
            </a:extLst>
          </p:cNvPr>
          <p:cNvGrpSpPr/>
          <p:nvPr/>
        </p:nvGrpSpPr>
        <p:grpSpPr>
          <a:xfrm>
            <a:off x="4447308" y="1164466"/>
            <a:ext cx="6541395" cy="4230849"/>
            <a:chOff x="4447308" y="1164466"/>
            <a:chExt cx="6541395" cy="4230849"/>
          </a:xfrm>
        </p:grpSpPr>
        <p:sp>
          <p:nvSpPr>
            <p:cNvPr id="8" name="任意形状 7">
              <a:extLst>
                <a:ext uri="{FF2B5EF4-FFF2-40B4-BE49-F238E27FC236}">
                  <a16:creationId xmlns:a16="http://schemas.microsoft.com/office/drawing/2014/main" id="{38E04F6A-9AF8-5A6C-0EC8-79FA340BAAFC}"/>
                </a:ext>
              </a:extLst>
            </p:cNvPr>
            <p:cNvSpPr/>
            <p:nvPr/>
          </p:nvSpPr>
          <p:spPr>
            <a:xfrm>
              <a:off x="4447310" y="1397626"/>
              <a:ext cx="6541393" cy="850500"/>
            </a:xfrm>
            <a:custGeom>
              <a:avLst/>
              <a:gdLst>
                <a:gd name="connsiteX0" fmla="*/ 0 w 7018473"/>
                <a:gd name="connsiteY0" fmla="*/ 0 h 1134000"/>
                <a:gd name="connsiteX1" fmla="*/ 7018473 w 7018473"/>
                <a:gd name="connsiteY1" fmla="*/ 0 h 1134000"/>
                <a:gd name="connsiteX2" fmla="*/ 7018473 w 7018473"/>
                <a:gd name="connsiteY2" fmla="*/ 1134000 h 1134000"/>
                <a:gd name="connsiteX3" fmla="*/ 0 w 7018473"/>
                <a:gd name="connsiteY3" fmla="*/ 1134000 h 1134000"/>
                <a:gd name="connsiteX4" fmla="*/ 0 w 7018473"/>
                <a:gd name="connsiteY4" fmla="*/ 0 h 11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473" h="1134000">
                  <a:moveTo>
                    <a:pt x="0" y="0"/>
                  </a:moveTo>
                  <a:lnTo>
                    <a:pt x="7018473" y="0"/>
                  </a:lnTo>
                  <a:lnTo>
                    <a:pt x="7018473" y="1134000"/>
                  </a:lnTo>
                  <a:lnTo>
                    <a:pt x="0" y="11340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chemeClr val="accent5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4711" tIns="416560" rIns="544711" bIns="14224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b="0" i="0" kern="1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Efficiently run generative AI applications at scale</a:t>
              </a:r>
            </a:p>
          </p:txBody>
        </p:sp>
        <p:sp>
          <p:nvSpPr>
            <p:cNvPr id="9" name="任意形状 8">
              <a:extLst>
                <a:ext uri="{FF2B5EF4-FFF2-40B4-BE49-F238E27FC236}">
                  <a16:creationId xmlns:a16="http://schemas.microsoft.com/office/drawing/2014/main" id="{51CD988C-6F77-FF1C-3A2A-F6891B225C09}"/>
                </a:ext>
              </a:extLst>
            </p:cNvPr>
            <p:cNvSpPr/>
            <p:nvPr/>
          </p:nvSpPr>
          <p:spPr>
            <a:xfrm>
              <a:off x="4798231" y="1164466"/>
              <a:ext cx="4912931" cy="590399"/>
            </a:xfrm>
            <a:custGeom>
              <a:avLst/>
              <a:gdLst>
                <a:gd name="connsiteX0" fmla="*/ 0 w 4912931"/>
                <a:gd name="connsiteY0" fmla="*/ 98402 h 590399"/>
                <a:gd name="connsiteX1" fmla="*/ 98402 w 4912931"/>
                <a:gd name="connsiteY1" fmla="*/ 0 h 590399"/>
                <a:gd name="connsiteX2" fmla="*/ 4814529 w 4912931"/>
                <a:gd name="connsiteY2" fmla="*/ 0 h 590399"/>
                <a:gd name="connsiteX3" fmla="*/ 4912931 w 4912931"/>
                <a:gd name="connsiteY3" fmla="*/ 98402 h 590399"/>
                <a:gd name="connsiteX4" fmla="*/ 4912931 w 4912931"/>
                <a:gd name="connsiteY4" fmla="*/ 491997 h 590399"/>
                <a:gd name="connsiteX5" fmla="*/ 4814529 w 4912931"/>
                <a:gd name="connsiteY5" fmla="*/ 590399 h 590399"/>
                <a:gd name="connsiteX6" fmla="*/ 98402 w 4912931"/>
                <a:gd name="connsiteY6" fmla="*/ 590399 h 590399"/>
                <a:gd name="connsiteX7" fmla="*/ 0 w 4912931"/>
                <a:gd name="connsiteY7" fmla="*/ 491997 h 590399"/>
                <a:gd name="connsiteX8" fmla="*/ 0 w 4912931"/>
                <a:gd name="connsiteY8" fmla="*/ 98402 h 59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12931" h="590399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814529" y="0"/>
                  </a:lnTo>
                  <a:cubicBezTo>
                    <a:pt x="4868875" y="0"/>
                    <a:pt x="4912931" y="44056"/>
                    <a:pt x="4912931" y="98402"/>
                  </a:cubicBezTo>
                  <a:lnTo>
                    <a:pt x="4912931" y="491997"/>
                  </a:lnTo>
                  <a:cubicBezTo>
                    <a:pt x="4912931" y="546343"/>
                    <a:pt x="4868875" y="590399"/>
                    <a:pt x="4814529" y="590399"/>
                  </a:cubicBezTo>
                  <a:lnTo>
                    <a:pt x="98402" y="590399"/>
                  </a:lnTo>
                  <a:cubicBezTo>
                    <a:pt x="44056" y="590399"/>
                    <a:pt x="0" y="546343"/>
                    <a:pt x="0" y="491997"/>
                  </a:cubicBezTo>
                  <a:lnTo>
                    <a:pt x="0" y="9840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5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2000">
                  <a:schemeClr val="accent5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518" tIns="28821" rIns="214518" bIns="28821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Scalability</a:t>
              </a:r>
            </a:p>
          </p:txBody>
        </p:sp>
        <p:sp>
          <p:nvSpPr>
            <p:cNvPr id="10" name="任意形状 9">
              <a:extLst>
                <a:ext uri="{FF2B5EF4-FFF2-40B4-BE49-F238E27FC236}">
                  <a16:creationId xmlns:a16="http://schemas.microsoft.com/office/drawing/2014/main" id="{3C955343-89A6-A651-D775-F4A2231184E5}"/>
                </a:ext>
              </a:extLst>
            </p:cNvPr>
            <p:cNvSpPr/>
            <p:nvPr/>
          </p:nvSpPr>
          <p:spPr>
            <a:xfrm>
              <a:off x="4447308" y="2988966"/>
              <a:ext cx="6541395" cy="850500"/>
            </a:xfrm>
            <a:custGeom>
              <a:avLst/>
              <a:gdLst>
                <a:gd name="connsiteX0" fmla="*/ 0 w 7018473"/>
                <a:gd name="connsiteY0" fmla="*/ 0 h 850500"/>
                <a:gd name="connsiteX1" fmla="*/ 7018473 w 7018473"/>
                <a:gd name="connsiteY1" fmla="*/ 0 h 850500"/>
                <a:gd name="connsiteX2" fmla="*/ 7018473 w 7018473"/>
                <a:gd name="connsiteY2" fmla="*/ 850500 h 850500"/>
                <a:gd name="connsiteX3" fmla="*/ 0 w 7018473"/>
                <a:gd name="connsiteY3" fmla="*/ 850500 h 850500"/>
                <a:gd name="connsiteX4" fmla="*/ 0 w 7018473"/>
                <a:gd name="connsiteY4" fmla="*/ 0 h 85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473" h="850500">
                  <a:moveTo>
                    <a:pt x="0" y="0"/>
                  </a:moveTo>
                  <a:lnTo>
                    <a:pt x="7018473" y="0"/>
                  </a:lnTo>
                  <a:lnTo>
                    <a:pt x="7018473" y="850500"/>
                  </a:lnTo>
                  <a:lnTo>
                    <a:pt x="0" y="850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chemeClr val="accent5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4711" tIns="416560" rIns="544711" bIns="14224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b="0" i="0" kern="1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High resource utilization and performance/$</a:t>
              </a:r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7B44C527-0847-75C2-8AD3-8FDB87ABDEFE}"/>
                </a:ext>
              </a:extLst>
            </p:cNvPr>
            <p:cNvSpPr/>
            <p:nvPr/>
          </p:nvSpPr>
          <p:spPr>
            <a:xfrm>
              <a:off x="4798231" y="2693744"/>
              <a:ext cx="4912931" cy="590399"/>
            </a:xfrm>
            <a:custGeom>
              <a:avLst/>
              <a:gdLst>
                <a:gd name="connsiteX0" fmla="*/ 0 w 4912931"/>
                <a:gd name="connsiteY0" fmla="*/ 98402 h 590399"/>
                <a:gd name="connsiteX1" fmla="*/ 98402 w 4912931"/>
                <a:gd name="connsiteY1" fmla="*/ 0 h 590399"/>
                <a:gd name="connsiteX2" fmla="*/ 4814529 w 4912931"/>
                <a:gd name="connsiteY2" fmla="*/ 0 h 590399"/>
                <a:gd name="connsiteX3" fmla="*/ 4912931 w 4912931"/>
                <a:gd name="connsiteY3" fmla="*/ 98402 h 590399"/>
                <a:gd name="connsiteX4" fmla="*/ 4912931 w 4912931"/>
                <a:gd name="connsiteY4" fmla="*/ 491997 h 590399"/>
                <a:gd name="connsiteX5" fmla="*/ 4814529 w 4912931"/>
                <a:gd name="connsiteY5" fmla="*/ 590399 h 590399"/>
                <a:gd name="connsiteX6" fmla="*/ 98402 w 4912931"/>
                <a:gd name="connsiteY6" fmla="*/ 590399 h 590399"/>
                <a:gd name="connsiteX7" fmla="*/ 0 w 4912931"/>
                <a:gd name="connsiteY7" fmla="*/ 491997 h 590399"/>
                <a:gd name="connsiteX8" fmla="*/ 0 w 4912931"/>
                <a:gd name="connsiteY8" fmla="*/ 98402 h 59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12931" h="590399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814529" y="0"/>
                  </a:lnTo>
                  <a:cubicBezTo>
                    <a:pt x="4868875" y="0"/>
                    <a:pt x="4912931" y="44056"/>
                    <a:pt x="4912931" y="98402"/>
                  </a:cubicBezTo>
                  <a:lnTo>
                    <a:pt x="4912931" y="491997"/>
                  </a:lnTo>
                  <a:cubicBezTo>
                    <a:pt x="4912931" y="546343"/>
                    <a:pt x="4868875" y="590399"/>
                    <a:pt x="4814529" y="590399"/>
                  </a:cubicBezTo>
                  <a:lnTo>
                    <a:pt x="98402" y="590399"/>
                  </a:lnTo>
                  <a:cubicBezTo>
                    <a:pt x="44056" y="590399"/>
                    <a:pt x="0" y="546343"/>
                    <a:pt x="0" y="491997"/>
                  </a:cubicBezTo>
                  <a:lnTo>
                    <a:pt x="0" y="9840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5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2000">
                  <a:schemeClr val="accent5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518" tIns="28821" rIns="214518" bIns="28821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Resource efficiency &amp; cost effectiveness</a:t>
              </a:r>
            </a:p>
          </p:txBody>
        </p:sp>
        <p:sp>
          <p:nvSpPr>
            <p:cNvPr id="12" name="任意形状 11">
              <a:extLst>
                <a:ext uri="{FF2B5EF4-FFF2-40B4-BE49-F238E27FC236}">
                  <a16:creationId xmlns:a16="http://schemas.microsoft.com/office/drawing/2014/main" id="{740D3BF5-906F-6432-1E26-C07914ABD94E}"/>
                </a:ext>
              </a:extLst>
            </p:cNvPr>
            <p:cNvSpPr/>
            <p:nvPr/>
          </p:nvSpPr>
          <p:spPr>
            <a:xfrm>
              <a:off x="4447308" y="4544815"/>
              <a:ext cx="6541395" cy="850500"/>
            </a:xfrm>
            <a:custGeom>
              <a:avLst/>
              <a:gdLst>
                <a:gd name="connsiteX0" fmla="*/ 0 w 7018473"/>
                <a:gd name="connsiteY0" fmla="*/ 0 h 850500"/>
                <a:gd name="connsiteX1" fmla="*/ 7018473 w 7018473"/>
                <a:gd name="connsiteY1" fmla="*/ 0 h 850500"/>
                <a:gd name="connsiteX2" fmla="*/ 7018473 w 7018473"/>
                <a:gd name="connsiteY2" fmla="*/ 850500 h 850500"/>
                <a:gd name="connsiteX3" fmla="*/ 0 w 7018473"/>
                <a:gd name="connsiteY3" fmla="*/ 850500 h 850500"/>
                <a:gd name="connsiteX4" fmla="*/ 0 w 7018473"/>
                <a:gd name="connsiteY4" fmla="*/ 0 h 85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473" h="850500">
                  <a:moveTo>
                    <a:pt x="0" y="0"/>
                  </a:moveTo>
                  <a:lnTo>
                    <a:pt x="7018473" y="0"/>
                  </a:lnTo>
                  <a:lnTo>
                    <a:pt x="7018473" y="850500"/>
                  </a:lnTo>
                  <a:lnTo>
                    <a:pt x="0" y="850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chemeClr val="accent5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4711" tIns="416560" rIns="544711" bIns="14224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b="0" i="0" kern="12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Ease-of-use for AI developers and engineers</a:t>
              </a:r>
            </a:p>
          </p:txBody>
        </p:sp>
        <p:sp>
          <p:nvSpPr>
            <p:cNvPr id="13" name="任意形状 12">
              <a:extLst>
                <a:ext uri="{FF2B5EF4-FFF2-40B4-BE49-F238E27FC236}">
                  <a16:creationId xmlns:a16="http://schemas.microsoft.com/office/drawing/2014/main" id="{6D2BC5E8-ED0A-D299-17DB-FB81609DAB89}"/>
                </a:ext>
              </a:extLst>
            </p:cNvPr>
            <p:cNvSpPr/>
            <p:nvPr/>
          </p:nvSpPr>
          <p:spPr>
            <a:xfrm>
              <a:off x="4798231" y="4249615"/>
              <a:ext cx="4912931" cy="590399"/>
            </a:xfrm>
            <a:custGeom>
              <a:avLst/>
              <a:gdLst>
                <a:gd name="connsiteX0" fmla="*/ 0 w 4912931"/>
                <a:gd name="connsiteY0" fmla="*/ 98402 h 590399"/>
                <a:gd name="connsiteX1" fmla="*/ 98402 w 4912931"/>
                <a:gd name="connsiteY1" fmla="*/ 0 h 590399"/>
                <a:gd name="connsiteX2" fmla="*/ 4814529 w 4912931"/>
                <a:gd name="connsiteY2" fmla="*/ 0 h 590399"/>
                <a:gd name="connsiteX3" fmla="*/ 4912931 w 4912931"/>
                <a:gd name="connsiteY3" fmla="*/ 98402 h 590399"/>
                <a:gd name="connsiteX4" fmla="*/ 4912931 w 4912931"/>
                <a:gd name="connsiteY4" fmla="*/ 491997 h 590399"/>
                <a:gd name="connsiteX5" fmla="*/ 4814529 w 4912931"/>
                <a:gd name="connsiteY5" fmla="*/ 590399 h 590399"/>
                <a:gd name="connsiteX6" fmla="*/ 98402 w 4912931"/>
                <a:gd name="connsiteY6" fmla="*/ 590399 h 590399"/>
                <a:gd name="connsiteX7" fmla="*/ 0 w 4912931"/>
                <a:gd name="connsiteY7" fmla="*/ 491997 h 590399"/>
                <a:gd name="connsiteX8" fmla="*/ 0 w 4912931"/>
                <a:gd name="connsiteY8" fmla="*/ 98402 h 59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12931" h="590399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814529" y="0"/>
                  </a:lnTo>
                  <a:cubicBezTo>
                    <a:pt x="4868875" y="0"/>
                    <a:pt x="4912931" y="44056"/>
                    <a:pt x="4912931" y="98402"/>
                  </a:cubicBezTo>
                  <a:lnTo>
                    <a:pt x="4912931" y="491997"/>
                  </a:lnTo>
                  <a:cubicBezTo>
                    <a:pt x="4912931" y="546343"/>
                    <a:pt x="4868875" y="590399"/>
                    <a:pt x="4814529" y="590399"/>
                  </a:cubicBezTo>
                  <a:lnTo>
                    <a:pt x="98402" y="590399"/>
                  </a:lnTo>
                  <a:cubicBezTo>
                    <a:pt x="44056" y="590399"/>
                    <a:pt x="0" y="546343"/>
                    <a:pt x="0" y="491997"/>
                  </a:cubicBezTo>
                  <a:lnTo>
                    <a:pt x="0" y="9840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5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chemeClr>
                </a:gs>
                <a:gs pos="52000">
                  <a:schemeClr val="accent5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518" tIns="28821" rIns="214518" bIns="28821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Usability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0859325-9178-5B44-8D29-82DFD3668C15}" type="slidenum">
              <a:rPr lang="en-US" altLang="zh-CN"/>
              <a:pPr>
                <a:spcAft>
                  <a:spcPts val="600"/>
                </a:spcAft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365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Helvetica Neue Light" panose="02000403000000020004" pitchFamily="2" charset="0"/>
              </a:rPr>
              <a:t>What We Do for General-Purpose Cloud?</a:t>
            </a:r>
            <a:endParaRPr kumimoji="1" lang="zh-CN" altLang="en-US" dirty="0">
              <a:latin typeface="Helvetica Neue Light" panose="02000403000000020004" pitchFamily="2" charset="0"/>
            </a:endParaRP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C50F78-026B-1842-9C93-7D7F2B2FC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6"/>
            <a:ext cx="9188394" cy="706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Cloud-native approach that </a:t>
            </a:r>
            <a:r>
              <a:rPr lang="en-US" altLang="zh-CN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modularizes applications</a:t>
            </a:r>
          </a:p>
          <a:p>
            <a:pPr marL="0" indent="0">
              <a:buNone/>
            </a:pPr>
            <a:endParaRPr lang="en-US" altLang="zh-CN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90B6D17-28CF-7E80-2611-4802A29A6BCD}"/>
              </a:ext>
            </a:extLst>
          </p:cNvPr>
          <p:cNvSpPr txBox="1"/>
          <p:nvPr/>
        </p:nvSpPr>
        <p:spPr>
          <a:xfrm>
            <a:off x="838200" y="5712013"/>
            <a:ext cx="706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Helvetica Light" panose="020B0403020202020204" pitchFamily="34" charset="0"/>
              </a:rPr>
              <a:t>[1] </a:t>
            </a:r>
            <a:r>
              <a:rPr lang="en-US" sz="1400" dirty="0">
                <a:latin typeface="Helvetica Light" panose="020B0403020202020204" pitchFamily="34" charset="0"/>
              </a:rPr>
              <a:t>CNCF microservice architecture: https://</a:t>
            </a:r>
            <a:r>
              <a:rPr lang="en-US" sz="1400" dirty="0" err="1">
                <a:latin typeface="Helvetica Light" panose="020B0403020202020204" pitchFamily="34" charset="0"/>
              </a:rPr>
              <a:t>glossary.cncf.io</a:t>
            </a:r>
            <a:r>
              <a:rPr lang="en-US" sz="1400" dirty="0">
                <a:latin typeface="Helvetica Light" panose="020B0403020202020204" pitchFamily="34" charset="0"/>
              </a:rPr>
              <a:t>/microservices-architecture/</a:t>
            </a:r>
          </a:p>
        </p:txBody>
      </p:sp>
      <p:pic>
        <p:nvPicPr>
          <p:cNvPr id="2050" name="Picture 2" descr="Microservices Architecture for Solving Business Needs | Krasamo">
            <a:extLst>
              <a:ext uri="{FF2B5EF4-FFF2-40B4-BE49-F238E27FC236}">
                <a16:creationId xmlns:a16="http://schemas.microsoft.com/office/drawing/2014/main" id="{7CA50041-8137-E95E-7686-AB4D6A21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86" y="2921692"/>
            <a:ext cx="3514624" cy="220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B416246-AABC-E40C-1C73-8AFACFE24784}"/>
              </a:ext>
            </a:extLst>
          </p:cNvPr>
          <p:cNvSpPr txBox="1">
            <a:spLocks/>
          </p:cNvSpPr>
          <p:nvPr/>
        </p:nvSpPr>
        <p:spPr>
          <a:xfrm>
            <a:off x="838199" y="2532450"/>
            <a:ext cx="7200569" cy="22848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“ … breaks applications into </a:t>
            </a:r>
            <a:r>
              <a:rPr lang="en-US" altLang="zh-CN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individual independent (micro)services</a:t>
            </a: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with each service focused on a specific functionality…makes them </a:t>
            </a:r>
            <a:r>
              <a:rPr lang="en-US" altLang="zh-CN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easier to deploy, update, and scale independently</a:t>
            </a: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”</a:t>
            </a:r>
            <a:r>
              <a:rPr lang="en-US" altLang="zh-CN" sz="2400" baseline="30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[1]</a:t>
            </a:r>
            <a:endParaRPr lang="en-US" altLang="zh-CN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9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Clouds and clear skies">
            <a:extLst>
              <a:ext uri="{FF2B5EF4-FFF2-40B4-BE49-F238E27FC236}">
                <a16:creationId xmlns:a16="http://schemas.microsoft.com/office/drawing/2014/main" id="{1B6F0AD2-2E22-8824-8B43-C2D0425ED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41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B78DE06-F57A-B9D2-DD19-6F7218E43D35}"/>
              </a:ext>
            </a:extLst>
          </p:cNvPr>
          <p:cNvSpPr txBox="1"/>
          <p:nvPr/>
        </p:nvSpPr>
        <p:spPr>
          <a:xfrm>
            <a:off x="901479" y="2636658"/>
            <a:ext cx="10389042" cy="195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3600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 AI cloud follow this modular design paradigm?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altLang="zh-CN" sz="3200" dirty="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2800" dirty="0">
                <a:solidFill>
                  <a:srgbClr val="FFFF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Yes—enabled by three fundamental drivers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7C8EF1-E926-5BB2-E685-0007DF0F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0859325-9178-5B44-8D29-82DFD3668C15}" type="slidenum">
              <a:rPr lang="en-US" altLang="zh-CN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altLang="zh-CN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0703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Helvetica Neue Light" panose="02000403000000020004" pitchFamily="2" charset="0"/>
              </a:rPr>
              <a:t>Modularization Driver #1: Model</a:t>
            </a:r>
            <a:endParaRPr kumimoji="1" lang="zh-CN" altLang="en-US" dirty="0">
              <a:latin typeface="Helvetica Neue Light" panose="02000403000000020004" pitchFamily="2" charset="0"/>
            </a:endParaRP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C50F78-026B-1842-9C93-7D7F2B2FC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0064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93093394-FC40-BE77-D7FB-1333A0CF0CD3}"/>
              </a:ext>
            </a:extLst>
          </p:cNvPr>
          <p:cNvSpPr txBox="1">
            <a:spLocks/>
          </p:cNvSpPr>
          <p:nvPr/>
        </p:nvSpPr>
        <p:spPr>
          <a:xfrm>
            <a:off x="859351" y="1861695"/>
            <a:ext cx="5777669" cy="46772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Increasingly </a:t>
            </a:r>
            <a:r>
              <a:rPr lang="en-US" altLang="zh-CN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large and compute-intensive </a:t>
            </a: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foundation models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Distinct computational demands </a:t>
            </a: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across modules and inference phases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Prefill vs. decoding, modality-specific encoders, etc.</a:t>
            </a:r>
            <a:endParaRPr lang="en-US" altLang="zh-CN" sz="2000" dirty="0">
              <a:solidFill>
                <a:srgbClr val="0070C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Current approaches for modular deployment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Prefill/decoding disaggregation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Attention/FFN disaggregation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Decoupled modality-specific components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8" name="图片 7" descr="图表&#10;&#10;中度可信度描述已自动生成">
            <a:extLst>
              <a:ext uri="{FF2B5EF4-FFF2-40B4-BE49-F238E27FC236}">
                <a16:creationId xmlns:a16="http://schemas.microsoft.com/office/drawing/2014/main" id="{D9A87329-D853-7C55-F64C-765ED88F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020071"/>
            <a:ext cx="5058661" cy="2574018"/>
          </a:xfrm>
          <a:prstGeom prst="rect">
            <a:avLst/>
          </a:prstGeom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488022E9-3098-ED60-9A6D-0FF38BA8415B}"/>
              </a:ext>
            </a:extLst>
          </p:cNvPr>
          <p:cNvSpPr txBox="1"/>
          <p:nvPr/>
        </p:nvSpPr>
        <p:spPr>
          <a:xfrm>
            <a:off x="7623076" y="4729026"/>
            <a:ext cx="3305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</a:rPr>
              <a:t>Credit: Stanford </a:t>
            </a:r>
            <a:r>
              <a:rPr lang="en-US" altLang="zh-CN" sz="1400" dirty="0">
                <a:latin typeface="Helvetica Light" panose="020B0403020202020204" pitchFamily="34" charset="0"/>
              </a:rPr>
              <a:t>AI</a:t>
            </a:r>
            <a:r>
              <a:rPr lang="zh-CN" altLang="en-US" sz="1400" dirty="0">
                <a:latin typeface="Helvetica Light" panose="020B0403020202020204" pitchFamily="34" charset="0"/>
              </a:rPr>
              <a:t> </a:t>
            </a:r>
            <a:r>
              <a:rPr lang="en-US" altLang="zh-CN" sz="1400" dirty="0">
                <a:latin typeface="Helvetica Light" panose="020B0403020202020204" pitchFamily="34" charset="0"/>
              </a:rPr>
              <a:t>Index</a:t>
            </a:r>
            <a:r>
              <a:rPr lang="zh-CN" altLang="en-US" sz="1400" dirty="0">
                <a:latin typeface="Helvetica Light" panose="020B0403020202020204" pitchFamily="34" charset="0"/>
              </a:rPr>
              <a:t> </a:t>
            </a:r>
            <a:r>
              <a:rPr lang="en-US" altLang="zh-CN" sz="1400" dirty="0">
                <a:latin typeface="Helvetica Light" panose="020B0403020202020204" pitchFamily="34" charset="0"/>
              </a:rPr>
              <a:t>Report</a:t>
            </a:r>
            <a:r>
              <a:rPr lang="zh-CN" altLang="en-US" sz="1400" dirty="0">
                <a:latin typeface="Helvetica Light" panose="020B0403020202020204" pitchFamily="34" charset="0"/>
              </a:rPr>
              <a:t> </a:t>
            </a:r>
            <a:r>
              <a:rPr lang="en-US" altLang="zh-CN" sz="1400" dirty="0">
                <a:latin typeface="Helvetica Light" panose="020B0403020202020204" pitchFamily="34" charset="0"/>
              </a:rPr>
              <a:t>2025</a:t>
            </a:r>
            <a:endParaRPr lang="en-US" sz="1400" dirty="0">
              <a:latin typeface="Helvetica Light" panose="020B0403020202020204" pitchFamily="34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EC57B27-175D-1841-CF62-1DCC627379A1}"/>
              </a:ext>
            </a:extLst>
          </p:cNvPr>
          <p:cNvCxnSpPr>
            <a:cxnSpLocks/>
          </p:cNvCxnSpPr>
          <p:nvPr/>
        </p:nvCxnSpPr>
        <p:spPr>
          <a:xfrm flipV="1">
            <a:off x="9151620" y="2369820"/>
            <a:ext cx="1897380" cy="137160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9E96B02-9DDA-032B-3A6D-A6E413D3A570}"/>
              </a:ext>
            </a:extLst>
          </p:cNvPr>
          <p:cNvSpPr txBox="1"/>
          <p:nvPr/>
        </p:nvSpPr>
        <p:spPr>
          <a:xfrm rot="19395909">
            <a:off x="9370975" y="2855565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1000x</a:t>
            </a:r>
            <a:endParaRPr lang="zh-CN" altLang="en-US" sz="2000" dirty="0">
              <a:solidFill>
                <a:srgbClr val="FF0000"/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68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Helvetica Neue Light" panose="02000403000000020004" pitchFamily="2" charset="0"/>
              </a:rPr>
              <a:t>Modularization Driver #2: Application</a:t>
            </a:r>
            <a:endParaRPr kumimoji="1" lang="zh-CN" altLang="en-US" dirty="0">
              <a:latin typeface="Helvetica Neue Light" panose="02000403000000020004" pitchFamily="2" charset="0"/>
            </a:endParaRP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C50F78-026B-1842-9C93-7D7F2B2FC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558376" cy="38675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47FB7863-B0C0-7216-4780-FE1749460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8501"/>
            <a:ext cx="5805884" cy="1547076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53EC399A-EE63-EF74-EBF7-9672A6E2A0CA}"/>
              </a:ext>
            </a:extLst>
          </p:cNvPr>
          <p:cNvSpPr txBox="1"/>
          <p:nvPr/>
        </p:nvSpPr>
        <p:spPr>
          <a:xfrm>
            <a:off x="990601" y="626118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latin typeface="Helvetica Light" panose="020B0403020202020204" pitchFamily="34" charset="0"/>
              </a:rPr>
              <a:t>[1] </a:t>
            </a:r>
            <a:r>
              <a:rPr lang="en-US" altLang="zh-CN" sz="1400" dirty="0">
                <a:latin typeface="Helvetica Light" panose="020B0403020202020204" pitchFamily="34" charset="0"/>
              </a:rPr>
              <a:t>G. Chaudhry et al, “Towards Resource-Efficient Compound AI Systems”, HotOS’25</a:t>
            </a:r>
            <a:endParaRPr lang="en-US" sz="1400" dirty="0">
              <a:latin typeface="Helvetica Light" panose="020B0403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F2C6CE-2DF9-4920-C8C9-08CF8012EE94}"/>
              </a:ext>
            </a:extLst>
          </p:cNvPr>
          <p:cNvSpPr txBox="1"/>
          <p:nvPr/>
        </p:nvSpPr>
        <p:spPr>
          <a:xfrm>
            <a:off x="2035441" y="5339588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Code generation workflow</a:t>
            </a:r>
            <a:r>
              <a:rPr lang="en-US" altLang="zh-CN" sz="2000" baseline="30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[1]</a:t>
            </a:r>
            <a:endParaRPr lang="zh-CN" altLang="en-US" sz="2000" dirty="0">
              <a:latin typeface="Helvetica Neue Light" panose="02000403000000020004" pitchFamily="2" charset="0"/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2746A03-D25E-242E-298A-BC0FB3EA4EC8}"/>
              </a:ext>
            </a:extLst>
          </p:cNvPr>
          <p:cNvSpPr txBox="1">
            <a:spLocks/>
          </p:cNvSpPr>
          <p:nvPr/>
        </p:nvSpPr>
        <p:spPr>
          <a:xfrm>
            <a:off x="859351" y="1861696"/>
            <a:ext cx="5613011" cy="1711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End-to-end AI applications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Compound systems </a:t>
            </a: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(e.g., multi-agent)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Executed as </a:t>
            </a:r>
            <a:r>
              <a:rPr lang="en-US" altLang="zh-CN" sz="20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multi-stage workflows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F9660F1-6A57-40A6-EF8B-D124B29777A1}"/>
              </a:ext>
            </a:extLst>
          </p:cNvPr>
          <p:cNvSpPr txBox="1">
            <a:spLocks/>
          </p:cNvSpPr>
          <p:nvPr/>
        </p:nvSpPr>
        <p:spPr>
          <a:xfrm>
            <a:off x="6367355" y="1825625"/>
            <a:ext cx="5285681" cy="2241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Benefits from modular deployment</a:t>
            </a:r>
            <a:endParaRPr lang="en-US" altLang="zh-CN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Independent scaling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Fine-grained resource allocation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Fault isolation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6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Helvetica Neue Light" panose="02000403000000020004" pitchFamily="2" charset="0"/>
              </a:rPr>
              <a:t>Modularization Driver #3: Infrastructure</a:t>
            </a:r>
            <a:endParaRPr kumimoji="1" lang="zh-CN" altLang="en-US" dirty="0">
              <a:latin typeface="Helvetica Neue Light" panose="02000403000000020004" pitchFamily="2" charset="0"/>
            </a:endParaRP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CC50F78-026B-1842-9C93-7D7F2B2FC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0064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9325-9178-5B44-8D29-82DFD3668C15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0E9B7E2-14B3-43A3-0D05-F2D6CEFE16CF}"/>
              </a:ext>
            </a:extLst>
          </p:cNvPr>
          <p:cNvSpPr txBox="1">
            <a:spLocks/>
          </p:cNvSpPr>
          <p:nvPr/>
        </p:nvSpPr>
        <p:spPr>
          <a:xfrm>
            <a:off x="859351" y="1861695"/>
            <a:ext cx="6292793" cy="467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Hardware resource heterogeneity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GPUs across generations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AI accelerators from various vendors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High-speed interconnects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Rack-scale </a:t>
            </a:r>
            <a:r>
              <a:rPr lang="en-US" altLang="zh-CN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superpods</a:t>
            </a: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Dynamic pooling for heterogenous resources</a:t>
            </a:r>
          </a:p>
          <a:p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Foundation for modular deployment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Place modules on most suitable hardware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Enable low-latency interactions across modules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Scale precisely with resource pooling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6A5A58-A340-79A5-4508-E47DFC0C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74" y="1861695"/>
            <a:ext cx="4635699" cy="2588387"/>
          </a:xfrm>
          <a:prstGeom prst="rect">
            <a:avLst/>
          </a:prstGeom>
        </p:spPr>
      </p:pic>
      <p:sp>
        <p:nvSpPr>
          <p:cNvPr id="5" name="TextBox 19">
            <a:extLst>
              <a:ext uri="{FF2B5EF4-FFF2-40B4-BE49-F238E27FC236}">
                <a16:creationId xmlns:a16="http://schemas.microsoft.com/office/drawing/2014/main" id="{AD24816C-50DA-6DDB-BAD6-BAFA31248F21}"/>
              </a:ext>
            </a:extLst>
          </p:cNvPr>
          <p:cNvSpPr txBox="1"/>
          <p:nvPr/>
        </p:nvSpPr>
        <p:spPr>
          <a:xfrm>
            <a:off x="8295018" y="4467200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</a:rPr>
              <a:t>Credit: Google Aquila</a:t>
            </a:r>
          </a:p>
        </p:txBody>
      </p:sp>
    </p:spTree>
    <p:extLst>
      <p:ext uri="{BB962C8B-B14F-4D97-AF65-F5344CB8AC3E}">
        <p14:creationId xmlns:p14="http://schemas.microsoft.com/office/powerpoint/2010/main" val="394417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F7940568-F16B-D842-A305-4F33B337C66E}"/>
              </a:ext>
            </a:extLst>
          </p:cNvPr>
          <p:cNvSpPr txBox="1">
            <a:spLocks/>
          </p:cNvSpPr>
          <p:nvPr/>
        </p:nvSpPr>
        <p:spPr>
          <a:xfrm>
            <a:off x="612648" y="1078992"/>
            <a:ext cx="5804055" cy="1536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zh-CN" dirty="0">
                <a:latin typeface="Helvetica Neue Light" panose="02000403000000020004" pitchFamily="2" charset="0"/>
              </a:rPr>
              <a:t>Systems for Modularization </a:t>
            </a:r>
          </a:p>
        </p:txBody>
      </p:sp>
      <p:sp>
        <p:nvSpPr>
          <p:cNvPr id="52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4B85137-EEF8-4773-9163-745998B124FD}"/>
              </a:ext>
            </a:extLst>
          </p:cNvPr>
          <p:cNvSpPr txBox="1">
            <a:spLocks/>
          </p:cNvSpPr>
          <p:nvPr/>
        </p:nvSpPr>
        <p:spPr>
          <a:xfrm>
            <a:off x="615457" y="3355848"/>
            <a:ext cx="6739499" cy="30005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Driven by advancements at the </a:t>
            </a:r>
            <a:r>
              <a:rPr lang="en-US" altLang="zh-CN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model, application, and infrastructure layers</a:t>
            </a: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the </a:t>
            </a:r>
            <a:r>
              <a:rPr lang="en-US" altLang="zh-CN" sz="2400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modular design paradigm</a:t>
            </a:r>
            <a:r>
              <a:rPr lang="en-US" altLang="zh-C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will apply to a wide range of generative AI applications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Cloud platforms purpose-built for modular generative AI applications are needed—analogous to microservices platforms such as Kubernetes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0D37A-0ADD-8DE3-D9E6-BAEBF53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6075" y="6356350"/>
            <a:ext cx="1280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0859325-9178-5B44-8D29-82DFD3668C15}" type="slidenum"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5" name="图片 14" descr="手机屏幕的截图&#10;&#10;描述已自动生成">
            <a:extLst>
              <a:ext uri="{FF2B5EF4-FFF2-40B4-BE49-F238E27FC236}">
                <a16:creationId xmlns:a16="http://schemas.microsoft.com/office/drawing/2014/main" id="{4039C592-0E9E-D13F-DE97-205370F7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2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77962</TotalTime>
  <Words>847</Words>
  <Application>Microsoft Macintosh PowerPoint</Application>
  <PresentationFormat>宽屏</PresentationFormat>
  <Paragraphs>164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Helvetica Light</vt:lpstr>
      <vt:lpstr>Helvetica Neue</vt:lpstr>
      <vt:lpstr>Helvetica Neue Light</vt:lpstr>
      <vt:lpstr>Helvetica Neue Light</vt:lpstr>
      <vt:lpstr>HELVETICA NEUE MEDIUM</vt:lpstr>
      <vt:lpstr>HELVETICA NEUE MEDIUM</vt:lpstr>
      <vt:lpstr>Office Theme</vt:lpstr>
      <vt:lpstr>Cloud Platforms in the Era of Generative AI: Current Trends and Open Challenges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Concluding Remarks</vt:lpstr>
      <vt:lpstr>Thoughts?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Topics on Serverless</dc:title>
  <dc:creator>余 旻晨</dc:creator>
  <cp:lastModifiedBy>YU Minchen (SDS)</cp:lastModifiedBy>
  <cp:revision>4346</cp:revision>
  <cp:lastPrinted>2023-05-24T12:13:08Z</cp:lastPrinted>
  <dcterms:created xsi:type="dcterms:W3CDTF">2020-06-13T03:47:34Z</dcterms:created>
  <dcterms:modified xsi:type="dcterms:W3CDTF">2025-11-11T13:19:12Z</dcterms:modified>
</cp:coreProperties>
</file>